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611" r:id="rId2"/>
    <p:sldId id="612" r:id="rId3"/>
    <p:sldId id="578" r:id="rId4"/>
    <p:sldId id="579" r:id="rId5"/>
    <p:sldId id="581" r:id="rId6"/>
    <p:sldId id="582" r:id="rId7"/>
    <p:sldId id="584" r:id="rId8"/>
    <p:sldId id="585" r:id="rId9"/>
    <p:sldId id="586" r:id="rId10"/>
    <p:sldId id="587" r:id="rId11"/>
    <p:sldId id="588" r:id="rId12"/>
    <p:sldId id="589" r:id="rId13"/>
    <p:sldId id="609" r:id="rId14"/>
    <p:sldId id="632" r:id="rId15"/>
    <p:sldId id="631" r:id="rId16"/>
    <p:sldId id="54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CCFF"/>
    <a:srgbClr val="4708C4"/>
    <a:srgbClr val="FF0000"/>
    <a:srgbClr val="C6466B"/>
    <a:srgbClr val="FF9900"/>
    <a:srgbClr val="99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9" autoAdjust="0"/>
    <p:restoredTop sz="95630" autoAdjust="0"/>
  </p:normalViewPr>
  <p:slideViewPr>
    <p:cSldViewPr>
      <p:cViewPr>
        <p:scale>
          <a:sx n="71" d="100"/>
          <a:sy n="71" d="100"/>
        </p:scale>
        <p:origin x="-428" y="1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7D5-D43C-494F-8742-43B3AF33B8D7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C767-D6E3-45C3-88CB-9C343E1E0D02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9E74-4895-4749-B79C-F5735D045D0E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5811" y="2533504"/>
            <a:ext cx="4872039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7042151" y="2347915"/>
            <a:ext cx="3289300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558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973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67E-DC26-4C1A-826B-AAB65733631C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B9C5-DAE9-4864-AC5A-394237965B41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197B-5B9D-452C-BCBA-A295B6D7DE61}" type="datetime1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EB2E-F045-4CD4-BBB9-6D53F50ED05B}" type="datetime1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482D-2D81-4F15-8CAE-146A72B71DBF}" type="datetime1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269-9003-408F-83A3-5BB5DC530D50}" type="datetime1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035-A608-4B5F-A170-1AB44C18E7EB}" type="datetime1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6F9F-3A4C-490E-94CD-A9C92308FAE6}" type="datetime1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1A1A-C69D-423B-9765-4DC62BA7D855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:a16="http://schemas.microsoft.com/office/drawing/2014/main" xmlns="" id="{AECE32EE-7286-4044-BC1A-53241950AB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3" y="-32425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8050077-E24D-4246-BE7C-71E98F9A160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506199" y="27166"/>
            <a:ext cx="639948" cy="639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0FFC769-2FF5-4255-956E-2C23E2C5F376}"/>
              </a:ext>
            </a:extLst>
          </p:cNvPr>
          <p:cNvSpPr txBox="1"/>
          <p:nvPr userDrawn="1"/>
        </p:nvSpPr>
        <p:spPr>
          <a:xfrm>
            <a:off x="1097179" y="27166"/>
            <a:ext cx="10150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4C7B003-50A9-471B-8DC3-F129A3E60B43}"/>
              </a:ext>
            </a:extLst>
          </p:cNvPr>
          <p:cNvCxnSpPr/>
          <p:nvPr userDrawn="1"/>
        </p:nvCxnSpPr>
        <p:spPr>
          <a:xfrm>
            <a:off x="0" y="686661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295400"/>
            <a:ext cx="12192000" cy="2819400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r>
              <a:rPr lang="ne-NP" sz="2800" dirty="0">
                <a:latin typeface="Preeti" pitchFamily="2" charset="0"/>
                <a:cs typeface="Arial" pitchFamily="34" charset="0"/>
              </a:rPr>
              <a:t/>
            </a:r>
            <a:br>
              <a:rPr lang="ne-NP" sz="2800" dirty="0">
                <a:latin typeface="Preeti" pitchFamily="2" charset="0"/>
                <a:cs typeface="Arial" pitchFamily="34" charset="0"/>
              </a:rPr>
            </a:br>
            <a:r>
              <a:rPr lang="ne-NP" sz="3200" dirty="0" smtClean="0">
                <a:solidFill>
                  <a:srgbClr val="4708C4"/>
                </a:solidFill>
                <a:latin typeface="Preeti"/>
                <a:cs typeface="Kalimati" pitchFamily="2"/>
              </a:rPr>
              <a:t>गणक तथा सुपरिवेक्षक</a:t>
            </a:r>
            <a:r>
              <a:rPr lang="ne-NP" sz="3200" dirty="0" smtClean="0">
                <a:solidFill>
                  <a:srgbClr val="4708C4"/>
                </a:solidFill>
                <a:latin typeface="Preeti"/>
                <a:cs typeface="Kalimati" pitchFamily="2"/>
              </a:rPr>
              <a:t>को </a:t>
            </a:r>
            <a:r>
              <a:rPr lang="ne-NP" sz="3200" dirty="0">
                <a:solidFill>
                  <a:srgbClr val="4708C4"/>
                </a:solidFill>
                <a:latin typeface="Preeti"/>
                <a:cs typeface="Kalimati" pitchFamily="2"/>
              </a:rPr>
              <a:t>तालिम</a:t>
            </a:r>
            <a: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मितिः चैत 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२</a:t>
            </a:r>
            <a:r>
              <a:rPr lang="ne-NP" sz="2800" dirty="0" smtClean="0">
                <a:solidFill>
                  <a:schemeClr val="tx2"/>
                </a:solidFill>
                <a:latin typeface="Preeti"/>
                <a:cs typeface="Kalimati" pitchFamily="2"/>
              </a:rPr>
              <a:t>९</a:t>
            </a:r>
            <a:r>
              <a:rPr lang="ne-NP" sz="2800" dirty="0" smtClean="0">
                <a:solidFill>
                  <a:schemeClr val="tx2"/>
                </a:solidFill>
                <a:latin typeface="Preeti"/>
                <a:cs typeface="Kalimati" pitchFamily="2"/>
              </a:rPr>
              <a:t>,</a:t>
            </a:r>
            <a:r>
              <a:rPr lang="en-US" sz="2800" dirty="0" smtClean="0">
                <a:solidFill>
                  <a:schemeClr val="tx2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२०७८</a:t>
            </a:r>
            <a:b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1800" dirty="0" smtClean="0">
                <a:solidFill>
                  <a:schemeClr val="tx2"/>
                </a:solidFill>
                <a:latin typeface="Preeti"/>
                <a:cs typeface="Kalimati" pitchFamily="2"/>
              </a:rPr>
              <a:t>.....जिल्ला</a:t>
            </a:r>
            <a:r>
              <a:rPr lang="en-US" sz="3600" dirty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en-US" sz="36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en-US" sz="3600" dirty="0">
                <a:latin typeface="Preeti"/>
                <a:cs typeface="Kalimati" pitchFamily="2"/>
              </a:rPr>
              <a:t/>
            </a:r>
            <a:br>
              <a:rPr lang="en-US" sz="3600" dirty="0">
                <a:latin typeface="Preeti"/>
                <a:cs typeface="Kalimati" pitchFamily="2"/>
              </a:rPr>
            </a:br>
            <a:endParaRPr lang="en-US" sz="7200" dirty="0">
              <a:latin typeface="Preeti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3BA6E71-2ED7-4E78-9BD9-383B3C7F7960}"/>
              </a:ext>
            </a:extLst>
          </p:cNvPr>
          <p:cNvSpPr txBox="1"/>
          <p:nvPr/>
        </p:nvSpPr>
        <p:spPr>
          <a:xfrm>
            <a:off x="-990600" y="4267200"/>
            <a:ext cx="9271000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लगत २: कृषक परिवार </a:t>
            </a:r>
            <a:r>
              <a:rPr lang="ne-NP" sz="28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प्रश्नावली</a:t>
            </a:r>
            <a:endParaRPr lang="en-US" sz="2400" dirty="0">
              <a:solidFill>
                <a:srgbClr val="002060"/>
              </a:solidFill>
              <a:latin typeface="Preeti"/>
              <a:cs typeface="Kalimati" pitchFamily="2"/>
            </a:endParaRP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भाग </a:t>
            </a:r>
            <a:r>
              <a:rPr lang="ne-NP" sz="2400" dirty="0">
                <a:solidFill>
                  <a:srgbClr val="002060"/>
                </a:solidFill>
                <a:latin typeface="Preeti"/>
                <a:cs typeface="Kalimati" pitchFamily="2"/>
              </a:rPr>
              <a:t>१० कृषि ऋण, बीमा र </a:t>
            </a:r>
            <a:r>
              <a:rPr lang="ne-NP" sz="24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अनुदान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endParaRPr lang="ne-NP" sz="2400" dirty="0">
              <a:solidFill>
                <a:srgbClr val="002060"/>
              </a:solidFill>
              <a:latin typeface="Preeti"/>
              <a:cs typeface="Kalimati" pitchFamily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00801"/>
            <a:ext cx="2844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1A41DD-702D-4F97-A023-C767D3F565F0}"/>
              </a:ext>
            </a:extLst>
          </p:cNvPr>
          <p:cNvSpPr txBox="1"/>
          <p:nvPr/>
        </p:nvSpPr>
        <p:spPr>
          <a:xfrm>
            <a:off x="8915400" y="4126468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 पाँचौ दिनको </a:t>
            </a:r>
            <a:r>
              <a:rPr lang="ne-NP" sz="2400" b="1" dirty="0" smtClean="0">
                <a:solidFill>
                  <a:srgbClr val="0070C0"/>
                </a:solidFill>
                <a:cs typeface="Kalimati" panose="00000400000000000000" pitchFamily="2"/>
              </a:rPr>
              <a:t>चौथो</a:t>
            </a:r>
            <a:r>
              <a:rPr lang="ne-NP" sz="2400" b="1" dirty="0" smtClean="0">
                <a:solidFill>
                  <a:srgbClr val="0070C0"/>
                </a:solidFill>
                <a:cs typeface="Kalimati" panose="00000400000000000000" pitchFamily="2"/>
              </a:rPr>
              <a:t> </a:t>
            </a:r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सत्र</a:t>
            </a:r>
            <a:endParaRPr lang="en-US" sz="2400" b="1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0170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3091308"/>
            <a:ext cx="12039600" cy="3647152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dirty="0">
                <a:cs typeface="Kalimati" pitchFamily="2"/>
              </a:rPr>
              <a:t>कृषक परिवारले खाद्यान्न बाली, तरकारी बाली, फलफूल बाली, नगदे बाली, पशुपालन, पन्छीपालन, माछापालन, मौरीपालन, च्याउखेती, पुष्पखेती, कृषिजन्य भौतिक संरचना र अन्य कृषि कार्य लगायतका एक वा बहु कृषि क्रियाकलापका लागि बीमा गरेको हुन सक्छ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dirty="0">
                <a:cs typeface="Kalimati" pitchFamily="2"/>
              </a:rPr>
              <a:t>सन्दर्भ अवधिमा कृषक परिवारले </a:t>
            </a:r>
            <a:r>
              <a:rPr lang="ne-NP" sz="2200" dirty="0" smtClean="0">
                <a:cs typeface="Kalimati" pitchFamily="2"/>
              </a:rPr>
              <a:t>जुन-जुन </a:t>
            </a:r>
            <a:r>
              <a:rPr lang="ne-NP" sz="2200" dirty="0">
                <a:cs typeface="Kalimati" pitchFamily="2"/>
              </a:rPr>
              <a:t>कृषि कार्यका लागि बीमा गरेको हो सोलाई जनाउने कोडहरूमा गोलो घेरा लगाउनुपर्छ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dirty="0">
                <a:cs typeface="Kalimati" pitchFamily="2"/>
              </a:rPr>
              <a:t>कोड १२ मा गोलो घेरा लगाएको अवस्थामा अन्य कुन कृषि क्रियाकलापको लागि बीमा गरेको थियो सोधी खुलाउनुपर्छ ।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60" y="762000"/>
            <a:ext cx="11277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C6ECE5D3-4099-468B-AB1C-C1D881A6B0A0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10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073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457200" y="4076799"/>
            <a:ext cx="11074400" cy="2542854"/>
          </a:xfrm>
          <a:prstGeom prst="round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>
              <a:solidFill>
                <a:schemeClr val="tx1"/>
              </a:solidFill>
              <a:latin typeface="Preeti" pitchFamily="2" charset="0"/>
              <a:cs typeface="Kalimati" pitchFamily="2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itchFamily="2"/>
              </a:rPr>
              <a:t>सन्दर्भ अवधिमा कृषक परिवारले कृषि कार्यको लागि सरकारी अनुदान प्राप्त </a:t>
            </a:r>
            <a:r>
              <a:rPr lang="ne-NP" sz="2400" b="1" dirty="0">
                <a:solidFill>
                  <a:schemeClr val="tx1"/>
                </a:solidFill>
                <a:latin typeface="Preeti" pitchFamily="2" charset="0"/>
                <a:cs typeface="Kalimati" pitchFamily="2"/>
              </a:rPr>
              <a:t>गरेको</a:t>
            </a: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itchFamily="2"/>
              </a:rPr>
              <a:t> भए कोड १ मा गोलो घेरा लगाई प्रश्न नं. १०.८ सोध्दै जानुपर्छ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itchFamily="2"/>
              </a:rPr>
              <a:t>सरकारी अनुदान प्राप्त </a:t>
            </a:r>
            <a:r>
              <a:rPr lang="ne-NP" sz="2400" b="1" dirty="0">
                <a:solidFill>
                  <a:schemeClr val="tx1"/>
                </a:solidFill>
                <a:latin typeface="Preeti" pitchFamily="2" charset="0"/>
                <a:cs typeface="Kalimati" pitchFamily="2"/>
              </a:rPr>
              <a:t>नगरेको</a:t>
            </a: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itchFamily="2"/>
              </a:rPr>
              <a:t> भए कोड २ मा गोलो घेरा लगाई प्रश्न नं. ११.१ देखि सोध्न शुरु गनुपर्छ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400" b="1" i="1" dirty="0">
              <a:solidFill>
                <a:schemeClr val="tx1"/>
              </a:solidFill>
              <a:latin typeface="Preeti" pitchFamily="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200"/>
            <a:ext cx="1190146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EEAE671E-02D5-453F-BE44-84EC9E61BFD7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11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09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72" y="762000"/>
            <a:ext cx="11379200" cy="237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3134648"/>
            <a:ext cx="11811000" cy="3647152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dirty="0">
                <a:cs typeface="Kalimati" pitchFamily="2"/>
              </a:rPr>
              <a:t>कृषक परिवारले रासायनिक मल, प्राङ्गारिक मल, कृषिजन्य संरचना÷पूर्वाधार, सिँचाइ, भन्सार छुट, विद्युत महसुल छुट, बिउ÷बेर्ना÷घाँस, उन्नत नश्ल, कृषिऔजार÷उपकरण÷यन्त्र लगायतका एक वा बहु क्रियाकलापका लागि सरकारी अनुदान प्राप्त गरेको हुन सक्छ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dirty="0">
                <a:cs typeface="Kalimati" pitchFamily="2"/>
              </a:rPr>
              <a:t>सन्दर्भ अवधिमा कृषक परिवारले जुन जुन कृषि क्रियाकलापका लागि सरकारी अनुदान प्राप्त गरेको थियो सोलाई जनाउने उपयुक्त कोडहरूमा गोलो घेरा लगाउनुपर्छ । </a:t>
            </a:r>
            <a:endParaRPr lang="en-US" sz="2200" dirty="0">
              <a:cs typeface="Kalimati" pitchFamily="2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dirty="0">
                <a:cs typeface="Kalimati" pitchFamily="2"/>
              </a:rPr>
              <a:t>कोड १० मा गोलो घेरा लगाएको अवस्थामा अन्य कुन कृषि कार्यको लागि सरकारी अनुदान प्राप्त गरेको थियो सोधी खुलाउनुपर्छ ।</a:t>
            </a:r>
            <a:endParaRPr lang="en-US" sz="2200" dirty="0">
              <a:cs typeface="Kalimati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713039D5-7152-4F86-80B8-99AB1DAD024D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12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002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701632"/>
            <a:ext cx="6629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e-NP" sz="80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छलफल तथा प्रश्नोत्तर</a:t>
            </a:r>
            <a:endParaRPr lang="en-US" sz="80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5694" y="6411433"/>
            <a:ext cx="616274" cy="405579"/>
          </a:xfrm>
        </p:spPr>
        <p:txBody>
          <a:bodyPr/>
          <a:lstStyle/>
          <a:p>
            <a:pPr algn="ctr"/>
            <a:fld id="{26402401-4522-4C0F-A737-197EB07E49FF}" type="slidenum">
              <a:rPr lang="en-US" sz="1800">
                <a:latin typeface="Fontasy Himali" panose="04020500000000000000" pitchFamily="82" charset="0"/>
                <a:cs typeface="+mn-cs"/>
              </a:rPr>
              <a:pPr algn="ctr"/>
              <a:t>13</a:t>
            </a:fld>
            <a:endParaRPr lang="en-US" sz="1800" dirty="0">
              <a:latin typeface="Fontasy Himali" panose="04020500000000000000" pitchFamily="82" charset="0"/>
              <a:cs typeface="+mn-cs"/>
            </a:endParaRPr>
          </a:p>
        </p:txBody>
      </p:sp>
      <p:pic>
        <p:nvPicPr>
          <p:cNvPr id="6" name="Picture 2" descr="These mistakes can ruin your chances at group discussions | TJinsite">
            <a:extLst>
              <a:ext uri="{FF2B5EF4-FFF2-40B4-BE49-F238E27FC236}">
                <a16:creationId xmlns:a16="http://schemas.microsoft.com/office/drawing/2014/main" xmlns="" id="{2BCE8F1F-0906-4CC4-BEC1-2BBEFB403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870" y="2775103"/>
            <a:ext cx="5985188" cy="348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tay smart in GROUP DISCUSSION | Sri Sharda Group of Institutions | Best  MBA BBA BCA College in Lucknow">
            <a:extLst>
              <a:ext uri="{FF2B5EF4-FFF2-40B4-BE49-F238E27FC236}">
                <a16:creationId xmlns:a16="http://schemas.microsoft.com/office/drawing/2014/main" xmlns="" id="{4152F302-23F6-433F-B5ED-B2909E2EE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79" y="2777652"/>
            <a:ext cx="5521252" cy="347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BCDB3D78-BB87-40A8-B040-338296628C75}"/>
              </a:ext>
            </a:extLst>
          </p:cNvPr>
          <p:cNvSpPr/>
          <p:nvPr/>
        </p:nvSpPr>
        <p:spPr>
          <a:xfrm>
            <a:off x="7247272" y="846629"/>
            <a:ext cx="4397269" cy="1946195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92" t="-76999" r="-39126" b="-7699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52995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9">
            <a:extLst>
              <a:ext uri="{FF2B5EF4-FFF2-40B4-BE49-F238E27FC236}">
                <a16:creationId xmlns:a16="http://schemas.microsoft.com/office/drawing/2014/main" xmlns="" id="{2C04F729-EF79-467B-B92C-03BF526CF289}"/>
              </a:ext>
            </a:extLst>
          </p:cNvPr>
          <p:cNvSpPr txBox="1">
            <a:spLocks/>
          </p:cNvSpPr>
          <p:nvPr/>
        </p:nvSpPr>
        <p:spPr>
          <a:xfrm>
            <a:off x="9962198" y="5657850"/>
            <a:ext cx="705803" cy="2857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35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14</a:t>
            </a:fld>
            <a:endParaRPr lang="en-US" sz="1350" dirty="0">
              <a:latin typeface="Fontasy Himali" panose="04020500000000000000" pitchFamily="82" charset="0"/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xmlns="" id="{36DD24BB-510A-44D5-8931-9A2D36D8F068}"/>
              </a:ext>
            </a:extLst>
          </p:cNvPr>
          <p:cNvSpPr txBox="1">
            <a:spLocks/>
          </p:cNvSpPr>
          <p:nvPr/>
        </p:nvSpPr>
        <p:spPr>
          <a:xfrm>
            <a:off x="1524000" y="1371602"/>
            <a:ext cx="9144000" cy="5903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पुनरावलोकनका लागि केही प्रश्नहरू</a:t>
            </a:r>
            <a:endParaRPr lang="ne-NP" sz="2100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5A4C6A1-AD83-4CA5-8504-2B60162F293D}"/>
              </a:ext>
            </a:extLst>
          </p:cNvPr>
          <p:cNvSpPr txBox="1"/>
          <p:nvPr/>
        </p:nvSpPr>
        <p:spPr>
          <a:xfrm>
            <a:off x="1866900" y="2209800"/>
            <a:ext cx="88011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ne-NP" sz="2400" dirty="0" smtClean="0">
                <a:latin typeface="Calibri" panose="020F0502020204030204" pitchFamily="34" charset="0"/>
                <a:ea typeface="Calibri" panose="020F0502020204030204" pitchFamily="34" charset="0"/>
                <a:cs typeface="Kalimati" panose="00000400000000000000" pitchFamily="2"/>
              </a:rPr>
              <a:t>कृषि </a:t>
            </a:r>
            <a:r>
              <a:rPr lang="ne-NP" sz="2400" dirty="0" smtClean="0">
                <a:latin typeface="Calibri" panose="020F0502020204030204" pitchFamily="34" charset="0"/>
                <a:ea typeface="Calibri" panose="020F0502020204030204" pitchFamily="34" charset="0"/>
                <a:cs typeface="Kalimati" panose="00000400000000000000" pitchFamily="2"/>
              </a:rPr>
              <a:t>ऋण भनेको के हो </a:t>
            </a:r>
            <a:r>
              <a:rPr lang="ne-NP" sz="2400" dirty="0" smtClean="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?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ne-NP" sz="2400" dirty="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कृषि ऋण को </a:t>
            </a:r>
            <a:r>
              <a:rPr lang="ne-NP" sz="2400" dirty="0" smtClean="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सन्दर्भ समय के हो?</a:t>
            </a:r>
            <a:endParaRPr lang="ne-NP" sz="2400" dirty="0" smtClean="0">
              <a:latin typeface="Preeti" pitchFamily="2" charset="0"/>
              <a:ea typeface="Calibri" panose="020F0502020204030204" pitchFamily="34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कृषि क्रियाकलापको विमा भनेको के हो </a:t>
            </a:r>
            <a:r>
              <a:rPr lang="ne-NP" sz="3200" dirty="0" smtClean="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?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कृषि कार्यको लागि सरकारी अनुदान भनेको के हो ? </a:t>
            </a:r>
          </a:p>
          <a:p>
            <a:pPr>
              <a:lnSpc>
                <a:spcPct val="150000"/>
              </a:lnSpc>
            </a:pPr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09371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15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0"/>
            <a:ext cx="12192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सारांश तथा निष्कर्ष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00200" y="25146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लगत २</a:t>
            </a:r>
            <a:r>
              <a:rPr lang="en-US" sz="2400" dirty="0">
                <a:cs typeface="Kalimati" pitchFamily="2"/>
              </a:rPr>
              <a:t> </a:t>
            </a:r>
            <a:r>
              <a:rPr lang="ne-NP" sz="2400" dirty="0">
                <a:cs typeface="Kalimati" pitchFamily="2"/>
              </a:rPr>
              <a:t>कृषक परिवार प्रश्नावली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>
                <a:solidFill>
                  <a:srgbClr val="002060"/>
                </a:solidFill>
                <a:latin typeface="Preeti"/>
                <a:cs typeface="Kalimati" pitchFamily="2"/>
              </a:rPr>
              <a:t>भाग ९</a:t>
            </a:r>
            <a:r>
              <a:rPr lang="en-US" sz="2400" dirty="0">
                <a:solidFill>
                  <a:srgbClr val="002060"/>
                </a:solidFill>
                <a:latin typeface="Preeti"/>
                <a:cs typeface="Kalimati" pitchFamily="2"/>
              </a:rPr>
              <a:t>M</a:t>
            </a:r>
            <a:r>
              <a:rPr lang="ne-NP" sz="2400" dirty="0">
                <a:solidFill>
                  <a:srgbClr val="002060"/>
                </a:solidFill>
                <a:latin typeface="Preeti"/>
                <a:cs typeface="Kalimati" pitchFamily="2"/>
              </a:rPr>
              <a:t> कृषि कामदारसम्बन्धी विवरण</a:t>
            </a:r>
            <a:endParaRPr lang="en-US" sz="2400" dirty="0">
              <a:solidFill>
                <a:srgbClr val="002060"/>
              </a:solidFill>
              <a:latin typeface="Preeti"/>
              <a:cs typeface="Kalimati" pitchFamily="2"/>
            </a:endParaRP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>
                <a:solidFill>
                  <a:srgbClr val="002060"/>
                </a:solidFill>
                <a:latin typeface="Preeti"/>
                <a:cs typeface="Kalimati" pitchFamily="2"/>
              </a:rPr>
              <a:t>भाग १० कृषि ऋण, बीमा र अनुदान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>
                <a:solidFill>
                  <a:srgbClr val="002060"/>
                </a:solidFill>
                <a:latin typeface="Preeti"/>
                <a:cs typeface="Kalimati" pitchFamily="2"/>
              </a:rPr>
              <a:t>भाग ११ वातावरण</a:t>
            </a:r>
          </a:p>
        </p:txBody>
      </p:sp>
    </p:spTree>
    <p:extLst>
      <p:ext uri="{BB962C8B-B14F-4D97-AF65-F5344CB8AC3E}">
        <p14:creationId xmlns:p14="http://schemas.microsoft.com/office/powerpoint/2010/main" val="2583777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11430000" cy="3276600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sz="5400" dirty="0">
                <a:solidFill>
                  <a:srgbClr val="7030A0"/>
                </a:solidFill>
                <a:cs typeface="Kalimati" pitchFamily="2"/>
              </a:rPr>
              <a:t>धन्यवाद</a:t>
            </a:r>
            <a:r>
              <a:rPr lang="en-US" sz="5400" dirty="0">
                <a:solidFill>
                  <a:srgbClr val="7030A0"/>
                </a:solidFill>
                <a:cs typeface="Kalimati" pitchFamily="2"/>
              </a:rPr>
              <a:t>!</a:t>
            </a:r>
            <a:endParaRPr lang="en-US" sz="16600" dirty="0">
              <a:solidFill>
                <a:srgbClr val="7030A0"/>
              </a:solidFill>
            </a:endParaRPr>
          </a:p>
          <a:p>
            <a:pPr marL="0" indent="0" algn="ctr">
              <a:lnSpc>
                <a:spcPct val="150000"/>
              </a:lnSpc>
              <a:spcAft>
                <a:spcPts val="600"/>
              </a:spcAft>
              <a:buNone/>
            </a:pPr>
            <a:endParaRPr lang="en-US" sz="16600" dirty="0"/>
          </a:p>
          <a:p>
            <a:pPr marL="0" indent="0" algn="ctr">
              <a:buNone/>
            </a:pPr>
            <a:endParaRPr lang="en-US" sz="16600" dirty="0"/>
          </a:p>
        </p:txBody>
      </p:sp>
      <p:sp>
        <p:nvSpPr>
          <p:cNvPr id="5" name="Slide Number Placeholder 19">
            <a:extLst>
              <a:ext uri="{FF2B5EF4-FFF2-40B4-BE49-F238E27FC236}">
                <a16:creationId xmlns:a16="http://schemas.microsoft.com/office/drawing/2014/main" xmlns="" id="{C906ED90-6D25-4193-A357-B4540218F121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xmlns="" id="{9ADCC6DE-9B41-49CF-910E-1D1E23867D31}"/>
              </a:ext>
            </a:extLst>
          </p:cNvPr>
          <p:cNvSpPr txBox="1">
            <a:spLocks/>
          </p:cNvSpPr>
          <p:nvPr/>
        </p:nvSpPr>
        <p:spPr>
          <a:xfrm>
            <a:off x="609600" y="813116"/>
            <a:ext cx="11049000" cy="7870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विस्तृत जानकारीका लागि गणना पुस्तिकाको पेज </a:t>
            </a:r>
            <a:r>
              <a:rPr lang="ne-NP" sz="2400" b="1" dirty="0" smtClean="0">
                <a:solidFill>
                  <a:srgbClr val="0070C0"/>
                </a:solidFill>
                <a:cs typeface="Kalimati" pitchFamily="2"/>
              </a:rPr>
              <a:t>७९ </a:t>
            </a: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देखि </a:t>
            </a:r>
            <a:r>
              <a:rPr lang="ne-NP" sz="2400" b="1" dirty="0" smtClean="0">
                <a:solidFill>
                  <a:srgbClr val="0070C0"/>
                </a:solidFill>
                <a:cs typeface="Kalimati" pitchFamily="2"/>
              </a:rPr>
              <a:t>८१ </a:t>
            </a: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सम्म अध्ययन गर्नुहोस् </a:t>
            </a:r>
          </a:p>
        </p:txBody>
      </p:sp>
    </p:spTree>
    <p:extLst>
      <p:ext uri="{BB962C8B-B14F-4D97-AF65-F5344CB8AC3E}">
        <p14:creationId xmlns:p14="http://schemas.microsoft.com/office/powerpoint/2010/main" val="102458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0"/>
            <a:ext cx="12192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विषय र सन्दर्भ सामाग्री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838200" y="2667000"/>
            <a:ext cx="7772400" cy="244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800" b="1" dirty="0">
                <a:cs typeface="Kalimati" pitchFamily="2"/>
              </a:rPr>
              <a:t>प्रस्तुतिका विषय</a:t>
            </a:r>
            <a:endParaRPr lang="en-US" sz="2800" b="1" dirty="0">
              <a:cs typeface="Kalimati" pitchFamily="2"/>
            </a:endParaRP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लगत २: कृषक परिवार </a:t>
            </a:r>
            <a:r>
              <a:rPr lang="ne-NP" sz="28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प्रश्नावली</a:t>
            </a:r>
            <a:endParaRPr lang="ne-NP" sz="2400" dirty="0">
              <a:solidFill>
                <a:srgbClr val="002060"/>
              </a:solidFill>
              <a:latin typeface="Preeti"/>
              <a:cs typeface="Kalimati" pitchFamily="2"/>
            </a:endParaRP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भाग </a:t>
            </a:r>
            <a:r>
              <a:rPr lang="ne-NP" sz="2400" dirty="0">
                <a:solidFill>
                  <a:srgbClr val="002060"/>
                </a:solidFill>
                <a:latin typeface="Preeti"/>
                <a:cs typeface="Kalimati" pitchFamily="2"/>
              </a:rPr>
              <a:t>१० कृषि ऋण, बीमा र अनुदान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endParaRPr lang="ne-NP" sz="2400" dirty="0">
              <a:solidFill>
                <a:srgbClr val="002060"/>
              </a:solidFill>
              <a:latin typeface="Preeti"/>
              <a:cs typeface="Kalimati" pitchFamily="2"/>
            </a:endParaRP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endParaRPr lang="ne-NP" sz="2800" dirty="0">
              <a:solidFill>
                <a:srgbClr val="4708C4"/>
              </a:solidFill>
              <a:latin typeface="Preeti"/>
              <a:cs typeface="Kalimati" pitchFamily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E75FA20-258B-4976-B921-08A2562603A4}"/>
              </a:ext>
            </a:extLst>
          </p:cNvPr>
          <p:cNvSpPr txBox="1"/>
          <p:nvPr/>
        </p:nvSpPr>
        <p:spPr>
          <a:xfrm>
            <a:off x="8153400" y="1905000"/>
            <a:ext cx="373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सन्दर्भ सामाग्री</a:t>
            </a:r>
          </a:p>
          <a:p>
            <a:pPr marL="457200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cs typeface="Kalimati" pitchFamily="2"/>
              </a:rPr>
              <a:t>गणना </a:t>
            </a:r>
            <a:r>
              <a:rPr lang="ne-NP" sz="2400" dirty="0" smtClean="0">
                <a:cs typeface="Kalimati" pitchFamily="2"/>
              </a:rPr>
              <a:t>पुस्तिका</a:t>
            </a:r>
            <a:r>
              <a:rPr lang="ne-NP" sz="2400" dirty="0">
                <a:cs typeface="Kalimati" pitchFamily="2"/>
              </a:rPr>
              <a:t> </a:t>
            </a:r>
            <a:endParaRPr lang="ne-NP" sz="2400" dirty="0" smtClean="0">
              <a:cs typeface="Kalimati" pitchFamily="2"/>
            </a:endParaRPr>
          </a:p>
          <a:p>
            <a:pPr algn="ctr">
              <a:lnSpc>
                <a:spcPct val="150000"/>
              </a:lnSpc>
            </a:pPr>
            <a:r>
              <a:rPr lang="ne-NP" sz="2000" dirty="0" smtClean="0">
                <a:cs typeface="Kalimati" pitchFamily="2"/>
              </a:rPr>
              <a:t>पेज नं </a:t>
            </a:r>
            <a:r>
              <a:rPr lang="ne-NP" sz="2000" dirty="0" smtClean="0">
                <a:cs typeface="Kalimati" pitchFamily="2"/>
              </a:rPr>
              <a:t>७९ </a:t>
            </a:r>
            <a:r>
              <a:rPr lang="ne-NP" sz="2000" dirty="0" smtClean="0">
                <a:cs typeface="Kalimati" pitchFamily="2"/>
              </a:rPr>
              <a:t>देखि </a:t>
            </a:r>
            <a:r>
              <a:rPr lang="ne-NP" sz="2000" dirty="0" smtClean="0">
                <a:cs typeface="Kalimati" pitchFamily="2"/>
              </a:rPr>
              <a:t>८१ </a:t>
            </a:r>
            <a:r>
              <a:rPr lang="ne-NP" sz="2000" dirty="0" smtClean="0">
                <a:cs typeface="Kalimati" pitchFamily="2"/>
              </a:rPr>
              <a:t>सम्म </a:t>
            </a:r>
          </a:p>
        </p:txBody>
      </p:sp>
      <p:pic>
        <p:nvPicPr>
          <p:cNvPr id="8" name="Picture 7"/>
          <p:cNvPicPr/>
          <p:nvPr/>
        </p:nvPicPr>
        <p:blipFill rotWithShape="1">
          <a:blip r:embed="rId2"/>
          <a:srcRect l="3693" t="3148" r="5289" b="3148"/>
          <a:stretch/>
        </p:blipFill>
        <p:spPr>
          <a:xfrm>
            <a:off x="8534400" y="3659326"/>
            <a:ext cx="2971800" cy="2893874"/>
          </a:xfrm>
          <a:prstGeom prst="rect">
            <a:avLst/>
          </a:prstGeom>
          <a:ln w="127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277546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914400"/>
            <a:ext cx="11201400" cy="5440363"/>
          </a:xfrm>
          <a:prstGeom prst="flowChartAlternateProcess">
            <a:avLst/>
          </a:prstGeom>
          <a:solidFill>
            <a:schemeClr val="bg1"/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ne-NP" sz="2400" dirty="0">
              <a:cs typeface="Kalimati" pitchFamily="2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ne-NP" sz="4000" b="1" dirty="0">
                <a:solidFill>
                  <a:srgbClr val="002060"/>
                </a:solidFill>
                <a:cs typeface="Kalimati" pitchFamily="2"/>
              </a:rPr>
              <a:t>भाग १०  कृषि ऋण, बीमा र अनुदान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3300" dirty="0">
                <a:cs typeface="Kalimati" pitchFamily="2"/>
              </a:rPr>
              <a:t>कृषक परिवारले पशुपन्छीपालन, माछापालन, मौरी तथा रेशमपालनका साथसाथै उन्नत बिउ, रासायनिक मल, कृषि औजार खरिद आदि गर्ने प्रयोजनका लागि कृषि ऋण लिएको हुन सक्छ ।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3300" dirty="0">
                <a:cs typeface="Kalimati" pitchFamily="2"/>
              </a:rPr>
              <a:t>कृषि ऋणसम्बन्धी प्रश्नमा कृषकले लिएको ऋण तिर्न बाँकी छ÷छैन, ऋणको स्रोत तथा ऋण वा थप ऋणको आवश्यकता र प्रयोजनसम्बन्धी जानकारी लिन खोजिएको छ ।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3300" dirty="0">
                <a:cs typeface="Kalimati" pitchFamily="2"/>
              </a:rPr>
              <a:t>यसै गरी कृषक परिवारले कृषि क्रियाकलापकोलागि गरेको बीमा तथा प्राप्त गरेको अनुदान र सोको प्रयोजनसमेत यस भागमा लिन खोजिएको छ ।</a:t>
            </a:r>
          </a:p>
          <a:p>
            <a:pPr algn="just">
              <a:buFont typeface="Wingdings" pitchFamily="2" charset="2"/>
              <a:buChar char="ü"/>
            </a:pPr>
            <a:endParaRPr lang="ne-NP" sz="2800" b="1" i="1" dirty="0">
              <a:ln>
                <a:solidFill>
                  <a:srgbClr val="FFFF00"/>
                </a:solidFill>
              </a:ln>
              <a:solidFill>
                <a:schemeClr val="tx1"/>
              </a:solidFill>
              <a:latin typeface="Preeti" pitchFamily="2" charset="0"/>
            </a:endParaRPr>
          </a:p>
          <a:p>
            <a:pPr marL="0" indent="0" algn="just">
              <a:buNone/>
            </a:pPr>
            <a:endParaRPr lang="en-US" sz="2800" b="1" i="1" dirty="0">
              <a:ln>
                <a:solidFill>
                  <a:srgbClr val="FFFF00"/>
                </a:solidFill>
              </a:ln>
              <a:solidFill>
                <a:schemeClr val="tx1"/>
              </a:solidFill>
              <a:latin typeface="Preeti" pitchFamily="2" charset="0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64DFCF36-1CA7-4E82-8953-7FF3F5EA4C68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38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0228"/>
            <a:ext cx="9805877" cy="2440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203200" y="3505200"/>
            <a:ext cx="11760200" cy="3276600"/>
          </a:xfrm>
          <a:prstGeom prst="wedgeRectCallout">
            <a:avLst>
              <a:gd name="adj1" fmla="val -22107"/>
              <a:gd name="adj2" fmla="val -5941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latin typeface="Preeti" pitchFamily="2" charset="0"/>
                <a:cs typeface="Kalimati" pitchFamily="2"/>
              </a:rPr>
              <a:t>कृषक परिवारले कृषि कार्यको लागि ऋण लिएको भए कोड १ मा गोलो घेरा लगाई प्रश्न नं. १०.२ सोध्दै जानुपर्छ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latin typeface="Preeti" pitchFamily="2" charset="0"/>
                <a:cs typeface="Kalimati" pitchFamily="2"/>
              </a:rPr>
              <a:t>ऋण नलिएको भए कोड २ मा गोलो घेरा लगाई प्रश्न नं. १०.३ देखि सोध्दै जानुपर्छ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b="1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गणनाको दिनमा मुख्य कृषकले ऋण तिर्न बाँकी भए मात्र यहाँ ऋण लिएको मानिन्छ।</a:t>
            </a:r>
            <a:endParaRPr lang="en-US" sz="2400" b="1" dirty="0">
              <a:solidFill>
                <a:srgbClr val="000099"/>
              </a:solidFill>
              <a:latin typeface="Preeti" pitchFamily="2" charset="0"/>
              <a:cs typeface="Kalimati" pitchFamily="2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latin typeface="Preeti" pitchFamily="2" charset="0"/>
                <a:cs typeface="Kalimati" pitchFamily="2"/>
              </a:rPr>
              <a:t>गणनाको दिनअगावै ऋण तिरी सकेको भए ऋण लिएको मानिँदैन र त्यस्ता कृषकहरूलाई प्रश्न नं. १०.३ देखि सोध्दै जानुपर्छ ।</a:t>
            </a:r>
            <a:endParaRPr lang="en-US" sz="2400" dirty="0">
              <a:latin typeface="Preeti" pitchFamily="2" charset="0"/>
              <a:cs typeface="Kalimati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0CE48F41-87C4-49EE-93FB-9844E55FFE2E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4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500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838200"/>
            <a:ext cx="10160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lowchart: Alternate Process 8"/>
          <p:cNvSpPr/>
          <p:nvPr/>
        </p:nvSpPr>
        <p:spPr>
          <a:xfrm>
            <a:off x="304800" y="2895600"/>
            <a:ext cx="11887200" cy="3962399"/>
          </a:xfrm>
          <a:prstGeom prst="flowChartAlternateProcess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itchFamily="2"/>
              </a:rPr>
              <a:t>कृषकले कृषि ऋण कहाँकहाँबाट लिएको हो सोधी उपयुक्त कोडहरूमा गोलो घेरा लगाउनुपर्छ ।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itchFamily="2"/>
              </a:rPr>
              <a:t>बचत तथा ऋण सहकारी संस्थाबाट लिएको भए कोड १ मा, वाणिज्य बैंकबाट लिएको भए कोड २ मा, विकास बैंकबाट लिएको भए कोड ३ मा, फाइनान्स÷लघुवित्त कम्पनीबाट भए कोड ४ मा, कृषक समूहबाट भए कोड ५ मा, महिला समूहबाट भए कोड ६ मा, आफन्त÷इष्टमित्रबाट भए कोड ७ मा, टे«डर्स÷व्यवसायीबाट भए कोड ८ र साहु महाजनबाट भए कोड ९ मा गोलो घेरा लगाउनुपर्छ । 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:a16="http://schemas.microsoft.com/office/drawing/2014/main" xmlns="" id="{D5E6DCC2-21FF-4A38-AE34-042ACEA4E1CD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5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859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10591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Flowchart: Alternate Process 9"/>
          <p:cNvSpPr/>
          <p:nvPr/>
        </p:nvSpPr>
        <p:spPr>
          <a:xfrm>
            <a:off x="228600" y="2684929"/>
            <a:ext cx="11811000" cy="4020671"/>
          </a:xfrm>
          <a:prstGeom prst="flowChartAlternateProcess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>
              <a:solidFill>
                <a:schemeClr val="tx1"/>
              </a:solidFill>
              <a:latin typeface="Preeti" pitchFamily="2" charset="0"/>
              <a:cs typeface="Kalimati" pitchFamily="2"/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endParaRPr lang="ne-NP" sz="2200" dirty="0" smtClean="0">
              <a:solidFill>
                <a:schemeClr val="tx1"/>
              </a:solidFill>
              <a:latin typeface="Preeti" pitchFamily="2" charset="0"/>
              <a:cs typeface="Kalimati" pitchFamily="2"/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dirty="0" smtClean="0">
                <a:solidFill>
                  <a:schemeClr val="tx1"/>
                </a:solidFill>
                <a:latin typeface="Preeti" pitchFamily="2" charset="0"/>
                <a:cs typeface="Kalimati" pitchFamily="2"/>
              </a:rPr>
              <a:t>यी </a:t>
            </a:r>
            <a:r>
              <a:rPr lang="ne-NP" sz="2200" dirty="0">
                <a:solidFill>
                  <a:schemeClr val="tx1"/>
                </a:solidFill>
                <a:latin typeface="Preeti" pitchFamily="2" charset="0"/>
                <a:cs typeface="Kalimati" pitchFamily="2"/>
              </a:rPr>
              <a:t>बाहेक अन्य कुनै स्रोतबाट लिएको भए कोड १० मा गोलो घेरा लगाएर स्रोतको नाम पनि लेख्नुपर्छ ।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dirty="0">
                <a:solidFill>
                  <a:schemeClr val="tx1"/>
                </a:solidFill>
                <a:latin typeface="Preeti" pitchFamily="2" charset="0"/>
                <a:cs typeface="Kalimati" pitchFamily="2"/>
              </a:rPr>
              <a:t>यहाँ वाणिज्य बैंकअन्तर्गत नेपाल बैंक लिमिटेड, राष्ट्रिय वाणिज्य बैंकलगायत राष्ट्र बैकको मापदण्डअनुसार क वर्गका सबै बैंकहरू पर्छन् ।</a:t>
            </a:r>
            <a:endParaRPr lang="en-US" sz="2200" dirty="0">
              <a:solidFill>
                <a:schemeClr val="tx1"/>
              </a:solidFill>
              <a:latin typeface="Preeti" pitchFamily="2" charset="0"/>
              <a:cs typeface="Kalimati" pitchFamily="2"/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b="1" dirty="0">
                <a:solidFill>
                  <a:srgbClr val="7030A0"/>
                </a:solidFill>
                <a:latin typeface="Preeti" pitchFamily="2" charset="0"/>
                <a:cs typeface="Kalimati" pitchFamily="2"/>
              </a:rPr>
              <a:t>एउटा भन्दा बढी स्रोतबाट ऋण लिएर तिर्न बाँकी रहेछ भने कुन कुन स्रोतबाट लिएको हो लिएको स्रोतहरुमा गोलो घेरा लगाउनुपर्दछ </a:t>
            </a:r>
            <a:r>
              <a:rPr lang="ne-NP" sz="2200" b="1" dirty="0" smtClean="0">
                <a:solidFill>
                  <a:srgbClr val="7030A0"/>
                </a:solidFill>
                <a:latin typeface="Preeti" pitchFamily="2" charset="0"/>
                <a:cs typeface="Kalimati" pitchFamily="2"/>
              </a:rPr>
              <a:t>।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b="1" dirty="0" smtClean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बचत तथा ऋण सहकारी बाहेक अन्य प्रकारका सहकारी भएता पनि कोड १ मा नै गोलोघेरा लगाउनु पर्दछ।</a:t>
            </a:r>
            <a:endParaRPr lang="ne-NP" sz="2300" b="1" dirty="0" smtClean="0">
              <a:solidFill>
                <a:srgbClr val="000099"/>
              </a:solidFill>
              <a:latin typeface="Preeti" pitchFamily="2" charset="0"/>
              <a:cs typeface="Kalimati" pitchFamily="2"/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endParaRPr lang="ne-NP" sz="2300" dirty="0">
              <a:solidFill>
                <a:schemeClr val="tx1"/>
              </a:solidFill>
              <a:latin typeface="Preeti" pitchFamily="2" charset="0"/>
              <a:cs typeface="Kalimati" pitchFamily="2"/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>
              <a:solidFill>
                <a:schemeClr val="tx1"/>
              </a:solidFill>
              <a:latin typeface="Preeti" pitchFamily="2" charset="0"/>
              <a:cs typeface="Kalimati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B5F50D37-EDC6-44F1-A537-DCC2A44336AC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6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44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92202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04800" y="3048000"/>
            <a:ext cx="11582400" cy="3581400"/>
          </a:xfrm>
          <a:prstGeom prst="roundRec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dirty="0">
                <a:solidFill>
                  <a:schemeClr val="tx1"/>
                </a:solidFill>
                <a:latin typeface="Preeti" pitchFamily="2" charset="0"/>
                <a:cs typeface="Kalimati" pitchFamily="2"/>
              </a:rPr>
              <a:t>कृषिकार्यको लागि ऋण÷थप ऋणको आवश्यकता छ÷छैन सोधी उपयुक्त कोडमा गोलोघेरा लगाउनु पर्दछ ।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b="1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यो प्रश्नमा कृषि ऋण नलिएकालाई ऋणको आवश्यकता र ऋण पहिले नै लिएर तिर्न बाँकी भएकालाई थप ऋणको आवश्यकता छ÷छैन सोध्नुपर्दछ ।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dirty="0">
                <a:solidFill>
                  <a:schemeClr val="tx1"/>
                </a:solidFill>
                <a:latin typeface="Preeti" pitchFamily="2" charset="0"/>
                <a:cs typeface="Kalimati" pitchFamily="2"/>
              </a:rPr>
              <a:t>यदि यस्तो ऋण वा थप ऋणको आवश्यकता छ भन्ने उत्तर आएमा कोड १ मा गोलोघेरा लगाई प्रश्न नं. १०.४ देखि सोध्नुपर्दछ र छैन भन्ने उत्तर आएमा कोड २ मा गोलोघेरा लगाई  प्रश्न नं. १०.५ देखि सोध्नुपर्दछ ।</a:t>
            </a:r>
            <a:endParaRPr lang="en-US" sz="2200" dirty="0">
              <a:solidFill>
                <a:schemeClr val="tx1"/>
              </a:solidFill>
              <a:latin typeface="Preeti" pitchFamily="2" charset="0"/>
              <a:cs typeface="Kalimati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E1FA1FE6-B01E-4C44-8A89-E20A9FA3E342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7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559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111252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164289" y="3657600"/>
            <a:ext cx="11785600" cy="32004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dirty="0">
                <a:solidFill>
                  <a:schemeClr val="tx1"/>
                </a:solidFill>
                <a:latin typeface="Preeti" pitchFamily="2" charset="0"/>
                <a:cs typeface="Kalimati" pitchFamily="2"/>
              </a:rPr>
              <a:t>कृषि चलनलाई मल÷बीउ÷बिषादी खरिद, सिंचाइ सुविधा लागि, कृषि औजार खरिद, पशुपन्छीपालन, माछापालन, मौरीपालन, च्याउखेती, पुष्पखेती÷नर्सरी खेती, कृषिजन्य संरचना र अन्य कृषि प्रयोजन गर्ने उद्देश्य वा प्रयोजनका लागि ऋण वा थप ऋणको आवश्यकता परेको हुनसक्दछ ।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dirty="0">
                <a:solidFill>
                  <a:schemeClr val="tx1"/>
                </a:solidFill>
                <a:latin typeface="Preeti" pitchFamily="2" charset="0"/>
                <a:cs typeface="Kalimati" pitchFamily="2"/>
              </a:rPr>
              <a:t>प्रश्नमा दिइएका कोड १ देखि १० सम्म उल्लेखित मध्ये जुन मुख्य उद्देश्य या प्रयोजनका लागि ऋण वा थप ऋणको आवश्यकता परेको हो उक्त कोडमा गोलो घेरा लगाउनु पर्दछ । कोड १० मा गोलो घेरा लगाएको अवस्थामा अन्य कृषि प्रयोजन के हो सोधी खुलाउनुपर्दछ ।</a:t>
            </a:r>
            <a:endParaRPr lang="en-US" sz="2200" dirty="0">
              <a:solidFill>
                <a:schemeClr val="tx1"/>
              </a:solidFill>
              <a:latin typeface="Preeti" pitchFamily="2" charset="0"/>
              <a:cs typeface="Kalimati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98E19ACA-E76F-42D5-A7D9-65EBEE648593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8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47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12192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738032" y="3810000"/>
            <a:ext cx="10972800" cy="2308324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सन्दर्भ अवधिमा कृषक परिवारले खाद्यान्न बाली, तरकारी बाली, पशुपालन, माछापालन लगायतका कुनै पनि कृषि कार्यको लागि बीमा गरेको भए कोड १ मा गोलो घेरा लगाई प्रश्न १०.६ सोध्नुपर्छ । </a:t>
            </a:r>
            <a:endParaRPr lang="en-US" sz="2400" dirty="0">
              <a:cs typeface="Kalimati" pitchFamily="2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बीमा नगरेको भए कोड २ मा गोलो घेरा लगाई प्रश्न १०.७ देखि सोध्दै जानुपर्छ । </a:t>
            </a: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BEBDAC5B-E775-48A0-A077-FBC64D422DFA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9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87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4102</TotalTime>
  <Words>742</Words>
  <Application>Microsoft Office PowerPoint</Application>
  <PresentationFormat>Custom</PresentationFormat>
  <Paragraphs>74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राष्ट्रिय कृषिगणना २०७८ गणक तथा सुपरिवेक्षकको तालिम मितिः चैत २९, २०७८ .....जिल्ला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DELL</cp:lastModifiedBy>
  <cp:revision>516</cp:revision>
  <dcterms:created xsi:type="dcterms:W3CDTF">2006-08-16T00:00:00Z</dcterms:created>
  <dcterms:modified xsi:type="dcterms:W3CDTF">2022-04-06T17:35:38Z</dcterms:modified>
</cp:coreProperties>
</file>